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M PLUS 1p" panose="020B0502020203020207" pitchFamily="34" charset="-128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94"/>
  </p:normalViewPr>
  <p:slideViewPr>
    <p:cSldViewPr snapToGrid="0">
      <p:cViewPr varScale="1">
        <p:scale>
          <a:sx n="140" d="100"/>
          <a:sy n="140" d="100"/>
        </p:scale>
        <p:origin x="192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4bee6231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4bee6231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4bee62318_3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4bee62318_3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4b3e965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4b3e965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 TIMING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4b3e9654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4b3e9654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4b3e9654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4b3e9654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4b3e9654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4b3e9654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4b3e9654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4b3e9654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66aade0e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66aade0e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b3e965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b3e965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4b3e9654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4b3e9654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4b3e9654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4b3e9654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e4eede4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3e4eede4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4b3e9654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4b3e9654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4b3e9654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4b3e9654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4b3e9654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4b3e9654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4b3e9654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4b3e9654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4b3e9654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4b3e9654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4b3e9654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4b3e9654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4bee62318_3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4bee62318_3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chemeClr val="lt1"/>
                </a:solidFill>
              </a:defRPr>
            </a:lvl1pPr>
            <a:lvl2pPr lvl="1">
              <a:buNone/>
              <a:defRPr sz="1600">
                <a:solidFill>
                  <a:schemeClr val="lt1"/>
                </a:solidFill>
              </a:defRPr>
            </a:lvl2pPr>
            <a:lvl3pPr lvl="2">
              <a:buNone/>
              <a:defRPr sz="1600">
                <a:solidFill>
                  <a:schemeClr val="lt1"/>
                </a:solidFill>
              </a:defRPr>
            </a:lvl3pPr>
            <a:lvl4pPr lvl="3">
              <a:buNone/>
              <a:defRPr sz="1600">
                <a:solidFill>
                  <a:schemeClr val="lt1"/>
                </a:solidFill>
              </a:defRPr>
            </a:lvl4pPr>
            <a:lvl5pPr lvl="4">
              <a:buNone/>
              <a:defRPr sz="1600">
                <a:solidFill>
                  <a:schemeClr val="lt1"/>
                </a:solidFill>
              </a:defRPr>
            </a:lvl5pPr>
            <a:lvl6pPr lvl="5">
              <a:buNone/>
              <a:defRPr sz="1600">
                <a:solidFill>
                  <a:schemeClr val="lt1"/>
                </a:solidFill>
              </a:defRPr>
            </a:lvl6pPr>
            <a:lvl7pPr lvl="6">
              <a:buNone/>
              <a:defRPr sz="1600">
                <a:solidFill>
                  <a:schemeClr val="lt1"/>
                </a:solidFill>
              </a:defRPr>
            </a:lvl7pPr>
            <a:lvl8pPr lvl="7">
              <a:buNone/>
              <a:defRPr sz="1600">
                <a:solidFill>
                  <a:schemeClr val="lt1"/>
                </a:solidFill>
              </a:defRPr>
            </a:lvl8pPr>
            <a:lvl9pPr lvl="8">
              <a:buNone/>
              <a:defRPr sz="16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504950"/>
            <a:ext cx="9144000" cy="289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stixu.io/tes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ick.overacker@okstate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hyperlink" Target="mailto:m3235380013@std.kitami-it.ac.j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tixu.io/" TargetMode="External"/><Relationship Id="rId4" Type="http://schemas.openxmlformats.org/officeDocument/2006/relationships/hyperlink" Target="https://github.com/NickOveracker/StickDiagramm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ctrTitle"/>
          </p:nvPr>
        </p:nvSpPr>
        <p:spPr>
          <a:xfrm>
            <a:off x="2626475" y="1706050"/>
            <a:ext cx="6517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</a:rPr>
              <a:t>An Open-Source Idea for Planning</a:t>
            </a:r>
            <a:br>
              <a:rPr lang="en" sz="3000">
                <a:solidFill>
                  <a:srgbClr val="FAFAFA"/>
                </a:solidFill>
              </a:rPr>
            </a:br>
            <a:r>
              <a:rPr lang="en" sz="3000">
                <a:solidFill>
                  <a:srgbClr val="FAFAFA"/>
                </a:solidFill>
              </a:rPr>
              <a:t>Integrated Circuit Layouts Efficiently</a:t>
            </a:r>
            <a:endParaRPr sz="3000">
              <a:solidFill>
                <a:srgbClr val="FAFAFA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AFAFA"/>
                </a:solidFill>
              </a:rPr>
              <a:t>IEEE TENCON 2024 (Singapore)</a:t>
            </a:r>
            <a:endParaRPr sz="1600" b="1">
              <a:solidFill>
                <a:srgbClr val="FAFA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FAFAFA"/>
                </a:solidFill>
              </a:rPr>
              <a:t>Nicholas Overacker</a:t>
            </a:r>
            <a:r>
              <a:rPr lang="en" sz="1300" i="1" baseline="30000">
                <a:solidFill>
                  <a:srgbClr val="FAFAFA"/>
                </a:solidFill>
              </a:rPr>
              <a:t> a, b</a:t>
            </a:r>
            <a:r>
              <a:rPr lang="en" sz="1300" i="1">
                <a:solidFill>
                  <a:srgbClr val="FAFAFA"/>
                </a:solidFill>
              </a:rPr>
              <a:t>, Dr. James Stine</a:t>
            </a:r>
            <a:r>
              <a:rPr lang="en" sz="1300" i="1" baseline="30000">
                <a:solidFill>
                  <a:srgbClr val="FAFAFA"/>
                </a:solidFill>
              </a:rPr>
              <a:t> a</a:t>
            </a:r>
            <a:r>
              <a:rPr lang="en" sz="1300" i="1">
                <a:solidFill>
                  <a:srgbClr val="FAFAFA"/>
                </a:solidFill>
              </a:rPr>
              <a:t>, Dr. Michal Ptaszynski</a:t>
            </a:r>
            <a:r>
              <a:rPr lang="en" sz="1300" i="1" baseline="30000">
                <a:solidFill>
                  <a:srgbClr val="FAFAFA"/>
                </a:solidFill>
              </a:rPr>
              <a:t> b</a:t>
            </a:r>
            <a:r>
              <a:rPr lang="en" sz="1300" i="1">
                <a:solidFill>
                  <a:srgbClr val="FAFAFA"/>
                </a:solidFill>
              </a:rPr>
              <a:t>, Dr. Shingo Yoshizawa</a:t>
            </a:r>
            <a:r>
              <a:rPr lang="en" sz="1300" i="1" baseline="30000">
                <a:solidFill>
                  <a:srgbClr val="FAFAFA"/>
                </a:solidFill>
              </a:rPr>
              <a:t> b</a:t>
            </a:r>
            <a:r>
              <a:rPr lang="en" sz="1300" i="1">
                <a:solidFill>
                  <a:srgbClr val="FAFAFA"/>
                </a:solidFill>
              </a:rPr>
              <a:t>, Miho Kobayashi</a:t>
            </a:r>
            <a:r>
              <a:rPr lang="en" sz="1300" i="1" baseline="30000">
                <a:solidFill>
                  <a:srgbClr val="FAFAFA"/>
                </a:solidFill>
              </a:rPr>
              <a:t> c</a:t>
            </a:r>
            <a:endParaRPr sz="1300" i="1" baseline="30000">
              <a:solidFill>
                <a:srgbClr val="FAFA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 baseline="30000">
                <a:solidFill>
                  <a:srgbClr val="FAFAFA"/>
                </a:solidFill>
              </a:rPr>
            </a:br>
            <a:endParaRPr sz="1000" baseline="30000">
              <a:solidFill>
                <a:srgbClr val="FAFA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aseline="30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876710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2128346" y="1596250"/>
            <a:ext cx="5487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AFAFA"/>
                </a:solidFill>
                <a:latin typeface="M PLUS 1p"/>
                <a:ea typeface="M PLUS 1p"/>
                <a:cs typeface="M PLUS 1p"/>
                <a:sym typeface="M PLUS 1p"/>
              </a:rPr>
              <a:t>:</a:t>
            </a:r>
            <a:endParaRPr sz="6800">
              <a:solidFill>
                <a:srgbClr val="FAFAFA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31" name="Google Shape;131;p25" descr="ファイル:Kitami-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25" y="3811150"/>
            <a:ext cx="4458725" cy="13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6975" y="12350"/>
            <a:ext cx="3730025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8288" y="12338"/>
            <a:ext cx="3730025" cy="3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Analysis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05075" y="1465800"/>
            <a:ext cx="3061500" cy="25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Stixu</a:t>
            </a:r>
            <a:r>
              <a:rPr lang="en" sz="1300"/>
              <a:t> produces 1 of 7 possible outputs for each input vector:</a:t>
            </a:r>
            <a:endParaRPr sz="13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0 –</a:t>
            </a:r>
            <a:r>
              <a:rPr lang="en" sz="1300"/>
              <a:t> Logical low (V</a:t>
            </a:r>
            <a:r>
              <a:rPr lang="en" sz="1300" baseline="-25000"/>
              <a:t>SS  </a:t>
            </a:r>
            <a:r>
              <a:rPr lang="en" sz="1300"/>
              <a:t>/ GND)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1 – </a:t>
            </a:r>
            <a:r>
              <a:rPr lang="en" sz="1300"/>
              <a:t> Logical high (V</a:t>
            </a:r>
            <a:r>
              <a:rPr lang="en" sz="1300" baseline="-25000"/>
              <a:t>DD </a:t>
            </a:r>
            <a:r>
              <a:rPr lang="en" sz="1300"/>
              <a:t>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Z –</a:t>
            </a:r>
            <a:r>
              <a:rPr lang="en" sz="1300"/>
              <a:t> Floating (high impedance)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X –</a:t>
            </a:r>
            <a:r>
              <a:rPr lang="en" sz="1300"/>
              <a:t> Indeterminate (short-circuit)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L – </a:t>
            </a:r>
            <a:r>
              <a:rPr lang="en" sz="1300"/>
              <a:t> Unstable logic low (floating)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H –</a:t>
            </a:r>
            <a:r>
              <a:rPr lang="en" sz="1300"/>
              <a:t> Unstable logic high (floating)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U –</a:t>
            </a:r>
            <a:r>
              <a:rPr lang="en" sz="1300"/>
              <a:t> Unknown (no short-circuit)</a:t>
            </a:r>
            <a:endParaRPr sz="130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/>
          <p:nvPr/>
        </p:nvSpPr>
        <p:spPr>
          <a:xfrm>
            <a:off x="6032500" y="4051603"/>
            <a:ext cx="1016100" cy="2685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7870250" y="2730950"/>
            <a:ext cx="1272300" cy="95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Tap an output value to see the signal path!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4"/>
          <p:cNvCxnSpPr>
            <a:stCxn id="266" idx="1"/>
            <a:endCxn id="265" idx="3"/>
          </p:cNvCxnSpPr>
          <p:nvPr/>
        </p:nvCxnSpPr>
        <p:spPr>
          <a:xfrm rot="5400000">
            <a:off x="7526750" y="3206300"/>
            <a:ext cx="501600" cy="1457700"/>
          </a:xfrm>
          <a:prstGeom prst="bent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Hypergraph Model</a:t>
            </a:r>
            <a:endParaRPr baseline="30000"/>
          </a:p>
        </p:txBody>
      </p:sp>
      <p:sp>
        <p:nvSpPr>
          <p:cNvPr id="273" name="Google Shape;273;p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Stixu models stick diagrams as hypergraphs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generalization of traditional graphs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Hyperedges can be connected to multiple vertices (i.e., nodes)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Vertices are individual primitive elements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VDD, GND, inputs, outputs, transistor gate/source/node terminals, LO, and HI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Hyperedges are nets of primitive elements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Output values are found by testing paths from LO/HI to output vertices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LO and HI are distinct from GND and VDD</a:t>
            </a:r>
            <a:endParaRPr>
              <a:solidFill>
                <a:schemeClr val="dk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Not visible on the stick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55" y="1512375"/>
            <a:ext cx="3338633" cy="36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7161825" y="4183775"/>
            <a:ext cx="1982100" cy="95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l="58424" t="15784" r="9480" b="25141"/>
          <a:stretch/>
        </p:blipFill>
        <p:spPr>
          <a:xfrm>
            <a:off x="7482875" y="1512375"/>
            <a:ext cx="1661125" cy="3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4">
            <a:alphaModFix/>
          </a:blip>
          <a:srcRect l="12532" t="5238" r="68048" b="5211"/>
          <a:stretch/>
        </p:blipFill>
        <p:spPr>
          <a:xfrm>
            <a:off x="6690875" y="1512375"/>
            <a:ext cx="792000" cy="3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7482104" y="4695636"/>
            <a:ext cx="1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(A = 1, B = 1)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" name="Google Shape;285;p36"/>
          <p:cNvCxnSpPr/>
          <p:nvPr/>
        </p:nvCxnSpPr>
        <p:spPr>
          <a:xfrm rot="10800000" flipH="1">
            <a:off x="6221400" y="1844725"/>
            <a:ext cx="663000" cy="1591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6"/>
          <p:cNvCxnSpPr/>
          <p:nvPr/>
        </p:nvCxnSpPr>
        <p:spPr>
          <a:xfrm rot="10800000" flipH="1">
            <a:off x="6217059" y="1852441"/>
            <a:ext cx="663000" cy="159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6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Hypergraph Model Visualized</a:t>
            </a:r>
            <a:endParaRPr baseline="3000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6">
            <a:alphaModFix/>
          </a:blip>
          <a:srcRect r="58317" b="69591"/>
          <a:stretch/>
        </p:blipFill>
        <p:spPr>
          <a:xfrm>
            <a:off x="-1" y="2725825"/>
            <a:ext cx="2902676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6"/>
          <p:cNvCxnSpPr/>
          <p:nvPr/>
        </p:nvCxnSpPr>
        <p:spPr>
          <a:xfrm rot="10800000" flipH="1">
            <a:off x="3460350" y="2254675"/>
            <a:ext cx="4810800" cy="1591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36"/>
          <p:cNvCxnSpPr/>
          <p:nvPr/>
        </p:nvCxnSpPr>
        <p:spPr>
          <a:xfrm rot="10800000" flipH="1">
            <a:off x="3460350" y="2254675"/>
            <a:ext cx="4810800" cy="159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6"/>
          <p:cNvCxnSpPr/>
          <p:nvPr/>
        </p:nvCxnSpPr>
        <p:spPr>
          <a:xfrm rot="10800000" flipH="1">
            <a:off x="3460350" y="4473000"/>
            <a:ext cx="3665400" cy="441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6"/>
          <p:cNvCxnSpPr/>
          <p:nvPr/>
        </p:nvCxnSpPr>
        <p:spPr>
          <a:xfrm rot="10800000" flipH="1">
            <a:off x="3460350" y="4473000"/>
            <a:ext cx="3665400" cy="441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6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6"/>
          <p:cNvSpPr/>
          <p:nvPr/>
        </p:nvSpPr>
        <p:spPr>
          <a:xfrm>
            <a:off x="6245514" y="4731796"/>
            <a:ext cx="7920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6"/>
          <p:cNvSpPr/>
          <p:nvPr/>
        </p:nvSpPr>
        <p:spPr>
          <a:xfrm rot="3482990">
            <a:off x="7213681" y="2286975"/>
            <a:ext cx="791978" cy="3934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i="1">
                <a:solidFill>
                  <a:srgbClr val="FAFAFA"/>
                </a:solidFill>
              </a:rPr>
              <a:t>What does this contribute?</a:t>
            </a:r>
            <a:endParaRPr sz="3700" i="1">
              <a:solidFill>
                <a:srgbClr val="FAFAFA"/>
              </a:solidFill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 baseline="3000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Possibly the only free and publicly available stick diagramming tool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Prior stick diagramming tools in the literature are ~40 years old and not publicly available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free and public tool contributes to the growing “open source silicon” movement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in the classroom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Students can easily experiment and gain intuition for stick diagrams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Instructors can quickly validate diagram correctness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for publications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Authors can quickly illustrate, validate, and share circuit topologies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Easier than using general drawing software such as MS Paint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i="1">
                <a:solidFill>
                  <a:srgbClr val="FAFAFA"/>
                </a:solidFill>
              </a:rPr>
              <a:t>Tests and Limitations</a:t>
            </a:r>
            <a:endParaRPr sz="3700" i="1">
              <a:solidFill>
                <a:srgbClr val="FAFAFA"/>
              </a:solidFill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 baseline="3000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>
                <a:solidFill>
                  <a:schemeClr val="dk2"/>
                </a:solidFill>
              </a:rPr>
              <a:t>All testbench cases can be seen at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https://stixu.io/test</a:t>
            </a:r>
            <a:endParaRPr dirty="0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dirty="0">
                <a:solidFill>
                  <a:schemeClr val="dk2"/>
                </a:solidFill>
              </a:rPr>
              <a:t>51 different circuit topology test cases</a:t>
            </a:r>
            <a:endParaRPr dirty="0">
              <a:solidFill>
                <a:schemeClr val="dk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dirty="0">
                <a:solidFill>
                  <a:schemeClr val="dk2"/>
                </a:solidFill>
              </a:rPr>
              <a:t>4 rotations * 2 reflections = 8 tests per topology</a:t>
            </a:r>
            <a:br>
              <a:rPr lang="en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dirty="0">
                <a:solidFill>
                  <a:schemeClr val="dk2"/>
                </a:solidFill>
              </a:rPr>
              <a:t>8 UI interaction tests</a:t>
            </a:r>
            <a:endParaRPr dirty="0">
              <a:solidFill>
                <a:schemeClr val="dk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dirty="0">
                <a:solidFill>
                  <a:schemeClr val="dk2"/>
                </a:solidFill>
              </a:rPr>
              <a:t>Dark mode toggle, add/remove terminals, </a:t>
            </a:r>
            <a:r>
              <a:rPr lang="en" dirty="0" err="1">
                <a:solidFill>
                  <a:schemeClr val="dk2"/>
                </a:solidFill>
              </a:rPr>
              <a:t>etc</a:t>
            </a:r>
            <a:br>
              <a:rPr lang="en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1 “always fail” test</a:t>
            </a:r>
            <a:endParaRPr>
              <a:solidFill>
                <a:schemeClr val="dk2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 dirty="0">
                <a:solidFill>
                  <a:schemeClr val="dk2"/>
                </a:solidFill>
              </a:rPr>
              <a:t>Validates the testbench itself</a:t>
            </a:r>
            <a:br>
              <a:rPr lang="en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>
                <a:solidFill>
                  <a:schemeClr val="dk2"/>
                </a:solidFill>
              </a:rPr>
              <a:t>Tested topologies range from a 5-stage inverter to a D flip-flop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875" y="1824650"/>
            <a:ext cx="2097376" cy="20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7013775" y="3913607"/>
            <a:ext cx="20196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25: D latch</a:t>
            </a:r>
            <a:endParaRPr sz="13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Floating gate analysis has O(2</a:t>
            </a:r>
            <a:r>
              <a:rPr lang="en" sz="1700" baseline="30000">
                <a:solidFill>
                  <a:schemeClr val="dk2"/>
                </a:solidFill>
              </a:rPr>
              <a:t>N</a:t>
            </a:r>
            <a:r>
              <a:rPr lang="en" sz="1700">
                <a:solidFill>
                  <a:schemeClr val="dk2"/>
                </a:solidFill>
              </a:rPr>
              <a:t>) time complexity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Scales with the number of floating gates (N)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 problem reduces to the NP-Complete “BSAT” problem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is </a:t>
            </a:r>
            <a:r>
              <a:rPr lang="en" sz="1300" i="1">
                <a:solidFill>
                  <a:schemeClr val="dk2"/>
                </a:solidFill>
              </a:rPr>
              <a:t>intrinsic</a:t>
            </a:r>
            <a:r>
              <a:rPr lang="en" sz="1300">
                <a:solidFill>
                  <a:schemeClr val="dk2"/>
                </a:solidFill>
              </a:rPr>
              <a:t> to the task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Perhaps heuristic approaches can be applied in constrained cases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Only static analysis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Purely digital – no consideration of analog effects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Difficult to rigorously validate the algorithm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empirically validated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Rigorous examination may be the topic of a future paper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 baseline="30000"/>
          </a:p>
        </p:txBody>
      </p:sp>
      <p:sp>
        <p:nvSpPr>
          <p:cNvPr id="339" name="Google Shape;339;p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6655100" y="3922684"/>
            <a:ext cx="24171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topologies with several floating gates take a significant amount of time to analyze.</a:t>
            </a:r>
            <a:br>
              <a:rPr lang="en" sz="11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(Test 54, ~2s runtime)</a:t>
            </a:r>
            <a:endParaRPr sz="1100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62" y="1525762"/>
            <a:ext cx="2417188" cy="2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i="1">
                <a:solidFill>
                  <a:srgbClr val="FAFAFA"/>
                </a:solidFill>
              </a:rPr>
              <a:t>Next Steps</a:t>
            </a:r>
            <a:endParaRPr sz="3700" i="1">
              <a:solidFill>
                <a:srgbClr val="FAFAFA"/>
              </a:solidFill>
            </a:endParaRPr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Goals</a:t>
            </a:r>
            <a:endParaRPr baseline="30000"/>
          </a:p>
        </p:txBody>
      </p:sp>
      <p:sp>
        <p:nvSpPr>
          <p:cNvPr id="355" name="Google Shape;355;p4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Classroom integration features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Homework assignment, submission, grading, etc.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Improved diagram saving/sharing/loading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implemented by encoding circuit as a QR code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Modular design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Use pre-made diagrams as black box modules for more complex, large-scale designs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Interoperability</a:t>
            </a:r>
            <a:endParaRPr sz="17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HDL generation, Magic layout generation</a:t>
            </a:r>
            <a:br>
              <a:rPr lang="en" sz="17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Area estimation, logical/electrical effort computation, and more!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i="1">
                <a:solidFill>
                  <a:srgbClr val="FAFAFA"/>
                </a:solidFill>
              </a:rPr>
              <a:t>Background &amp; Motivation</a:t>
            </a:r>
            <a:endParaRPr sz="3700" i="1">
              <a:solidFill>
                <a:srgbClr val="FAFAFA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Nicholas Overacker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64" name="Google Shape;364;p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/>
          <p:nvPr/>
        </p:nvSpPr>
        <p:spPr>
          <a:xfrm>
            <a:off x="2762325" y="1689350"/>
            <a:ext cx="6381600" cy="345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10" y="2625820"/>
            <a:ext cx="4952901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21" y="3269504"/>
            <a:ext cx="4952888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621" y="3913179"/>
            <a:ext cx="4952888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4094610" y="2232120"/>
            <a:ext cx="502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 pdiff        ndiff        poly      metal1    metal2    contact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sz="16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sz="18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4094560" y="1830008"/>
            <a:ext cx="49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sz="1800"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21729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</a:rPr>
              <a:t>Stixu</a:t>
            </a:r>
            <a:r>
              <a:rPr lang="en" sz="1400">
                <a:solidFill>
                  <a:schemeClr val="dk2"/>
                </a:solidFill>
              </a:rPr>
              <a:t> has 3 palettes for layer colors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Tol</a:t>
            </a:r>
            <a:r>
              <a:rPr lang="en" sz="1400">
                <a:solidFill>
                  <a:schemeClr val="dk2"/>
                </a:solidFill>
              </a:rPr>
              <a:t> is the default</a:t>
            </a:r>
            <a:endParaRPr sz="1400">
              <a:solidFill>
                <a:schemeClr val="dk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Colorblind-friendly</a:t>
            </a:r>
            <a:br>
              <a:rPr lang="en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Sorcery</a:t>
            </a:r>
            <a:r>
              <a:rPr lang="en" sz="1400">
                <a:solidFill>
                  <a:schemeClr val="dk2"/>
                </a:solidFill>
              </a:rPr>
              <a:t> is the Magic VLSI palette</a:t>
            </a:r>
            <a:br>
              <a:rPr lang="en" sz="1400">
                <a:solidFill>
                  <a:schemeClr val="dk2"/>
                </a:solidFill>
              </a:rPr>
            </a:b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 b="1">
                <a:solidFill>
                  <a:schemeClr val="dk2"/>
                </a:solidFill>
              </a:rPr>
              <a:t>Stix</a:t>
            </a:r>
            <a:r>
              <a:rPr lang="en" sz="1400">
                <a:solidFill>
                  <a:schemeClr val="dk2"/>
                </a:solidFill>
              </a:rPr>
              <a:t> is the original Stixu palette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83" name="Google Shape;383;p4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738737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LSI Design Stages</a:t>
            </a:r>
            <a:r>
              <a:rPr lang="en" baseline="30000"/>
              <a:t>[1]</a:t>
            </a:r>
            <a:endParaRPr baseline="30000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1. Logic diagram</a:t>
            </a:r>
            <a:endParaRPr sz="1500" b="1">
              <a:solidFill>
                <a:schemeClr val="dk2"/>
              </a:solidFill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-- a new approach to lsi design,” Master’s thesis, Massachusetts Institute of Technology, June 1977.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2. CMOS circuit schematic</a:t>
            </a:r>
            <a:endParaRPr sz="1500" b="1">
              <a:solidFill>
                <a:schemeClr val="dk2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4">
            <a:alphaModFix/>
          </a:blip>
          <a:srcRect l="55314" t="18321" r="603" b="55278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t="596" r="44105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sz="15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sz="15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lang="en" sz="1300" i="1" baseline="30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lang="en" sz="13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sz="1300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sz="1300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b="1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4" name="Google Shape;184;p30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4380650" y="4603218"/>
            <a:ext cx="44655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endParaRPr sz="1300"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i="1">
                <a:solidFill>
                  <a:srgbClr val="FAFAFA"/>
                </a:solidFill>
              </a:rPr>
              <a:t>Stixu Stick Diagrammer</a:t>
            </a:r>
            <a:endParaRPr sz="3700" i="1">
              <a:solidFill>
                <a:srgbClr val="FAFAFA"/>
              </a:solidFill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Stixu?</a:t>
            </a:r>
            <a:endParaRPr baseline="3000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 browser-based tool for drawing and validating CMOS stick diagrams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For students, teachers, and researchers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Shows the whole output path of a circuit for any input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Source-available and free for non-commercial use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https://github.com/NickOveracker/StickDiagrammer/</a:t>
            </a:r>
            <a:endParaRPr>
              <a:solidFill>
                <a:srgbClr val="1155CC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There is not yet a safe and stable release that is suitable for business use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Try it on your phone: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https://stixu.io/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7930675" y="2026500"/>
            <a:ext cx="312900" cy="462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574550"/>
            <a:ext cx="2911451" cy="39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6705775" y="812261"/>
            <a:ext cx="1224900" cy="2891400"/>
          </a:xfrm>
          <a:prstGeom prst="bracePair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54" y="1"/>
            <a:ext cx="2911434" cy="5143501"/>
          </a:xfrm>
          <a:prstGeom prst="rect">
            <a:avLst/>
          </a:prstGeom>
          <a:noFill/>
          <a:ln>
            <a:noFill/>
          </a:ln>
          <a:effectLst>
            <a:outerShdw blurRad="45720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62893" y="1465800"/>
            <a:ext cx="3153600" cy="25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The best way to start is with the mobile interface</a:t>
            </a:r>
            <a:endParaRPr sz="1300"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Simple and minimal UI</a:t>
            </a:r>
            <a:endParaRPr sz="1300" b="1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b="1"/>
              <a:t>… yet still full-featured!</a:t>
            </a:r>
            <a:br>
              <a:rPr lang="en" sz="1300" b="1"/>
            </a:b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Mobile-first design</a:t>
            </a:r>
            <a:endParaRPr sz="13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b="1"/>
              <a:t>The faster and more flexible PC UI is easy to learn after mastering the mobile interface.</a:t>
            </a:r>
            <a:endParaRPr sz="1300" b="1"/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7930682" y="109229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Options and information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33"/>
          <p:cNvCxnSpPr>
            <a:stCxn id="214" idx="2"/>
            <a:endCxn id="216" idx="3"/>
          </p:cNvCxnSpPr>
          <p:nvPr/>
        </p:nvCxnSpPr>
        <p:spPr>
          <a:xfrm rot="10800000">
            <a:off x="7550282" y="404129"/>
            <a:ext cx="380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3"/>
          <p:cNvSpPr/>
          <p:nvPr/>
        </p:nvSpPr>
        <p:spPr>
          <a:xfrm>
            <a:off x="3297107" y="98862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 mode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Google Shape;218;p33"/>
          <p:cNvCxnSpPr>
            <a:stCxn id="208" idx="3"/>
            <a:endCxn id="219" idx="2"/>
          </p:cNvCxnSpPr>
          <p:nvPr/>
        </p:nvCxnSpPr>
        <p:spPr>
          <a:xfrm>
            <a:off x="7930675" y="2257961"/>
            <a:ext cx="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3"/>
          <p:cNvSpPr/>
          <p:nvPr/>
        </p:nvSpPr>
        <p:spPr>
          <a:xfrm>
            <a:off x="3297107" y="876000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Active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677825" y="779625"/>
            <a:ext cx="1056900" cy="1440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33"/>
          <p:cNvCxnSpPr>
            <a:stCxn id="221" idx="0"/>
            <a:endCxn id="220" idx="0"/>
          </p:cNvCxnSpPr>
          <p:nvPr/>
        </p:nvCxnSpPr>
        <p:spPr>
          <a:xfrm rot="5400000">
            <a:off x="5145775" y="110325"/>
            <a:ext cx="391200" cy="1729800"/>
          </a:xfrm>
          <a:prstGeom prst="bentConnector4">
            <a:avLst>
              <a:gd name="adj1" fmla="val -230"/>
              <a:gd name="adj2" fmla="val 88302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3"/>
          <p:cNvSpPr/>
          <p:nvPr/>
        </p:nvSpPr>
        <p:spPr>
          <a:xfrm>
            <a:off x="4789425" y="3867285"/>
            <a:ext cx="2808000" cy="3936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4833650" y="148825"/>
            <a:ext cx="548700" cy="4941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33"/>
          <p:cNvCxnSpPr>
            <a:stCxn id="217" idx="0"/>
            <a:endCxn id="224" idx="1"/>
          </p:cNvCxnSpPr>
          <p:nvPr/>
        </p:nvCxnSpPr>
        <p:spPr>
          <a:xfrm>
            <a:off x="4476407" y="393762"/>
            <a:ext cx="3573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33"/>
          <p:cNvSpPr/>
          <p:nvPr/>
        </p:nvSpPr>
        <p:spPr>
          <a:xfrm>
            <a:off x="3297107" y="2847750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Layer selector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3"/>
          <p:cNvCxnSpPr>
            <a:stCxn id="226" idx="0"/>
            <a:endCxn id="223" idx="1"/>
          </p:cNvCxnSpPr>
          <p:nvPr/>
        </p:nvCxnSpPr>
        <p:spPr>
          <a:xfrm>
            <a:off x="4476407" y="3142650"/>
            <a:ext cx="312900" cy="921300"/>
          </a:xfrm>
          <a:prstGeom prst="bentConnector3">
            <a:avLst>
              <a:gd name="adj1" fmla="val 65841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3"/>
          <p:cNvSpPr/>
          <p:nvPr/>
        </p:nvSpPr>
        <p:spPr>
          <a:xfrm>
            <a:off x="3297107" y="3627150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Paint/Erase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5382350" y="4352040"/>
            <a:ext cx="656400" cy="643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3"/>
          <p:cNvCxnSpPr>
            <a:stCxn id="228" idx="0"/>
          </p:cNvCxnSpPr>
          <p:nvPr/>
        </p:nvCxnSpPr>
        <p:spPr>
          <a:xfrm>
            <a:off x="4476407" y="3922050"/>
            <a:ext cx="123900" cy="462900"/>
          </a:xfrm>
          <a:prstGeom prst="bent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33"/>
          <p:cNvSpPr/>
          <p:nvPr/>
        </p:nvSpPr>
        <p:spPr>
          <a:xfrm>
            <a:off x="3297107" y="4385075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4810132" y="4502703"/>
            <a:ext cx="357300" cy="3573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572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3"/>
          <p:cNvCxnSpPr>
            <a:stCxn id="232" idx="1"/>
            <a:endCxn id="231" idx="0"/>
          </p:cNvCxnSpPr>
          <p:nvPr/>
        </p:nvCxnSpPr>
        <p:spPr>
          <a:xfrm rot="10800000">
            <a:off x="4476532" y="4679853"/>
            <a:ext cx="333600" cy="1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3"/>
          <p:cNvSpPr/>
          <p:nvPr/>
        </p:nvSpPr>
        <p:spPr>
          <a:xfrm>
            <a:off x="7001550" y="129775"/>
            <a:ext cx="548700" cy="5487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7229778" y="4502703"/>
            <a:ext cx="357300" cy="3573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572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6360343" y="4362400"/>
            <a:ext cx="656400" cy="643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7930682" y="4385079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7930682" y="3627154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I/O contact menu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33"/>
          <p:cNvCxnSpPr>
            <a:stCxn id="234" idx="3"/>
            <a:endCxn id="236" idx="2"/>
          </p:cNvCxnSpPr>
          <p:nvPr/>
        </p:nvCxnSpPr>
        <p:spPr>
          <a:xfrm rot="10800000" flipH="1">
            <a:off x="7587078" y="4679853"/>
            <a:ext cx="343500" cy="1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>
            <a:stCxn id="235" idx="3"/>
          </p:cNvCxnSpPr>
          <p:nvPr/>
        </p:nvCxnSpPr>
        <p:spPr>
          <a:xfrm rot="10800000" flipH="1">
            <a:off x="7016743" y="4368700"/>
            <a:ext cx="749100" cy="315600"/>
          </a:xfrm>
          <a:prstGeom prst="bentConnector3">
            <a:avLst>
              <a:gd name="adj1" fmla="val 16033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>
            <a:stCxn id="237" idx="2"/>
          </p:cNvCxnSpPr>
          <p:nvPr/>
        </p:nvCxnSpPr>
        <p:spPr>
          <a:xfrm flipH="1">
            <a:off x="7747682" y="3922054"/>
            <a:ext cx="183000" cy="462900"/>
          </a:xfrm>
          <a:prstGeom prst="bentConnector2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3"/>
          <p:cNvCxnSpPr>
            <a:stCxn id="229" idx="1"/>
          </p:cNvCxnSpPr>
          <p:nvPr/>
        </p:nvCxnSpPr>
        <p:spPr>
          <a:xfrm rot="10800000">
            <a:off x="4590050" y="4374540"/>
            <a:ext cx="792300" cy="299400"/>
          </a:xfrm>
          <a:prstGeom prst="bentConnector3">
            <a:avLst>
              <a:gd name="adj1" fmla="val 12461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7930682" y="1963054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Canvas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7926532" y="586828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Columns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3"/>
          <p:cNvCxnSpPr>
            <a:stCxn id="242" idx="2"/>
            <a:endCxn id="244" idx="3"/>
          </p:cNvCxnSpPr>
          <p:nvPr/>
        </p:nvCxnSpPr>
        <p:spPr>
          <a:xfrm rot="10800000">
            <a:off x="7410232" y="879928"/>
            <a:ext cx="516300" cy="18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3"/>
          <p:cNvSpPr/>
          <p:nvPr/>
        </p:nvSpPr>
        <p:spPr>
          <a:xfrm>
            <a:off x="3292957" y="591813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Rows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4978350" y="638300"/>
            <a:ext cx="986400" cy="4941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33"/>
          <p:cNvCxnSpPr>
            <a:stCxn id="245" idx="0"/>
            <a:endCxn id="246" idx="1"/>
          </p:cNvCxnSpPr>
          <p:nvPr/>
        </p:nvCxnSpPr>
        <p:spPr>
          <a:xfrm rot="10800000" flipH="1">
            <a:off x="4472257" y="885213"/>
            <a:ext cx="506100" cy="1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33"/>
          <p:cNvSpPr/>
          <p:nvPr/>
        </p:nvSpPr>
        <p:spPr>
          <a:xfrm>
            <a:off x="6423775" y="632750"/>
            <a:ext cx="986400" cy="4941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4795400" y="1196150"/>
            <a:ext cx="2808000" cy="5487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3292957" y="1302725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Shift entire grid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33"/>
          <p:cNvCxnSpPr>
            <a:stCxn id="249" idx="0"/>
            <a:endCxn id="248" idx="1"/>
          </p:cNvCxnSpPr>
          <p:nvPr/>
        </p:nvCxnSpPr>
        <p:spPr>
          <a:xfrm rot="10800000" flipH="1">
            <a:off x="4472257" y="1470425"/>
            <a:ext cx="323100" cy="127200"/>
          </a:xfrm>
          <a:prstGeom prst="bentConnector3">
            <a:avLst>
              <a:gd name="adj1" fmla="val 50008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3"/>
          <p:cNvSpPr/>
          <p:nvPr/>
        </p:nvSpPr>
        <p:spPr>
          <a:xfrm>
            <a:off x="4743675" y="1838100"/>
            <a:ext cx="2911500" cy="26646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3297107" y="2251581"/>
            <a:ext cx="1179300" cy="58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&amp; View Truth Table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33"/>
          <p:cNvCxnSpPr>
            <a:stCxn id="252" idx="0"/>
          </p:cNvCxnSpPr>
          <p:nvPr/>
        </p:nvCxnSpPr>
        <p:spPr>
          <a:xfrm>
            <a:off x="4476407" y="2546481"/>
            <a:ext cx="261600" cy="6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1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Macintosh PowerPoint</Application>
  <PresentationFormat>On-screen Show (16:9)</PresentationFormat>
  <Paragraphs>176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 PLUS 1p</vt:lpstr>
      <vt:lpstr>Arial</vt:lpstr>
      <vt:lpstr>Roboto</vt:lpstr>
      <vt:lpstr>Material</vt:lpstr>
      <vt:lpstr>Material</vt:lpstr>
      <vt:lpstr>An Open-Source Idea for Planning Integrated Circuit Layouts Efficiently</vt:lpstr>
      <vt:lpstr>Background &amp; Motivation</vt:lpstr>
      <vt:lpstr>Traditional LSI Design Stages[1]</vt:lpstr>
      <vt:lpstr>Topological “Stick” Diagrams</vt:lpstr>
      <vt:lpstr>More about Stick Diagrams</vt:lpstr>
      <vt:lpstr>Validating Stick Diagrams</vt:lpstr>
      <vt:lpstr>Stixu Stick Diagrammer</vt:lpstr>
      <vt:lpstr>What is Stixu?</vt:lpstr>
      <vt:lpstr>Getting Started</vt:lpstr>
      <vt:lpstr>Output Analysis</vt:lpstr>
      <vt:lpstr>The Hypergraph Model</vt:lpstr>
      <vt:lpstr>Hypergraph Model Visualized</vt:lpstr>
      <vt:lpstr>What does this contribute?</vt:lpstr>
      <vt:lpstr>What’s the Point?</vt:lpstr>
      <vt:lpstr>Tests and Limitations</vt:lpstr>
      <vt:lpstr>Testbench</vt:lpstr>
      <vt:lpstr>Limitations</vt:lpstr>
      <vt:lpstr>Next Steps</vt:lpstr>
      <vt:lpstr>Future Development Goals</vt:lpstr>
      <vt:lpstr>Thank you!</vt:lpstr>
      <vt:lpstr>Themes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ＯＶＥＲＡＣＫＥＲ　ＬＬＯＹＤ　ＮＩＣＨＯＬＡＳ</cp:lastModifiedBy>
  <cp:revision>1</cp:revision>
  <dcterms:modified xsi:type="dcterms:W3CDTF">2025-05-13T05:37:27Z</dcterms:modified>
</cp:coreProperties>
</file>